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0.svg" ContentType="image/svg+xml"/>
  <Override PartName="/ppt/media/image41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1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</p:sldIdLst>
  <p:sldSz cx="14630400" cy="8229600"/>
  <p:notesSz cx="8229600" cy="14630400"/>
  <p:embeddedFontLst>
    <p:embeddedFont>
      <p:font typeface="Geist" pitchFamily="34" charset="0"/>
      <p:bold r:id="rId29"/>
    </p:embeddedFont>
    <p:embeddedFont>
      <p:font typeface="Geist" pitchFamily="34" charset="-122"/>
      <p:bold r:id="rId30"/>
    </p:embeddedFont>
    <p:embeddedFont>
      <p:font typeface="Geist" pitchFamily="34" charset="-120"/>
      <p:bold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svg"/><Relationship Id="rId4" Type="http://schemas.openxmlformats.org/officeDocument/2006/relationships/image" Target="../media/image32.svg"/><Relationship Id="rId3" Type="http://schemas.openxmlformats.org/officeDocument/2006/relationships/image" Target="../media/image31.svg"/><Relationship Id="rId2" Type="http://schemas.openxmlformats.org/officeDocument/2006/relationships/image" Target="../media/image30.sv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5" Type="http://schemas.openxmlformats.org/officeDocument/2006/relationships/image" Target="../media/image40.svg"/><Relationship Id="rId4" Type="http://schemas.openxmlformats.org/officeDocument/2006/relationships/image" Target="../media/image39.svg"/><Relationship Id="rId3" Type="http://schemas.openxmlformats.org/officeDocument/2006/relationships/image" Target="../media/image38.svg"/><Relationship Id="rId2" Type="http://schemas.openxmlformats.org/officeDocument/2006/relationships/image" Target="../media/image37.sv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svg"/><Relationship Id="rId7" Type="http://schemas.openxmlformats.org/officeDocument/2006/relationships/image" Target="../media/image45.png"/><Relationship Id="rId6" Type="http://schemas.openxmlformats.org/officeDocument/2006/relationships/image" Target="../media/image44.svg"/><Relationship Id="rId5" Type="http://schemas.openxmlformats.org/officeDocument/2006/relationships/image" Target="../media/image7.png"/><Relationship Id="rId4" Type="http://schemas.openxmlformats.org/officeDocument/2006/relationships/image" Target="../media/image43.png"/><Relationship Id="rId3" Type="http://schemas.openxmlformats.org/officeDocument/2006/relationships/image" Target="../media/image10.svg"/><Relationship Id="rId2" Type="http://schemas.openxmlformats.org/officeDocument/2006/relationships/image" Target="../media/image42.png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0.svg"/><Relationship Id="rId11" Type="http://schemas.openxmlformats.org/officeDocument/2006/relationships/image" Target="../media/image49.png"/><Relationship Id="rId10" Type="http://schemas.openxmlformats.org/officeDocument/2006/relationships/image" Target="../media/image48.sv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sv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svg"/><Relationship Id="rId8" Type="http://schemas.openxmlformats.org/officeDocument/2006/relationships/image" Target="../media/image60.png"/><Relationship Id="rId7" Type="http://schemas.openxmlformats.org/officeDocument/2006/relationships/image" Target="../media/image59.svg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3" Type="http://schemas.openxmlformats.org/officeDocument/2006/relationships/image" Target="../media/image55.sv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13.png"/><Relationship Id="rId7" Type="http://schemas.openxmlformats.org/officeDocument/2006/relationships/image" Target="../media/image12.svg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6.sv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8.svg"/><Relationship Id="rId7" Type="http://schemas.openxmlformats.org/officeDocument/2006/relationships/image" Target="../media/image27.svg"/><Relationship Id="rId6" Type="http://schemas.openxmlformats.org/officeDocument/2006/relationships/image" Target="../media/image26.svg"/><Relationship Id="rId5" Type="http://schemas.openxmlformats.org/officeDocument/2006/relationships/image" Target="../media/image25.svg"/><Relationship Id="rId4" Type="http://schemas.openxmlformats.org/officeDocument/2006/relationships/image" Target="../media/image24.svg"/><Relationship Id="rId3" Type="http://schemas.openxmlformats.org/officeDocument/2006/relationships/image" Target="../media/image23.svg"/><Relationship Id="rId2" Type="http://schemas.openxmlformats.org/officeDocument/2006/relationships/image" Target="../media/image22.sv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858"/>
            <a:ext cx="5670590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OpenEscrow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09699"/>
            <a:ext cx="7556421" cy="11794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Trustless, Transparent &amp; Decentralized Escrow System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829294"/>
            <a:ext cx="7556421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Secure transactions without trusting intermediaries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452943"/>
            <a:ext cx="75564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Presented by: Your Name / Team Name College / Event Name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9209"/>
            <a:ext cx="5670590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User Roles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79953"/>
            <a:ext cx="6407944" cy="2116812"/>
          </a:xfrm>
          <a:prstGeom prst="roundRect">
            <a:avLst>
              <a:gd name="adj" fmla="val 4501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510433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101620"/>
          </a:solidFill>
        </p:spPr>
      </p:sp>
      <p:sp>
        <p:nvSpPr>
          <p:cNvPr id="5" name="Shape 3"/>
          <p:cNvSpPr/>
          <p:nvPr/>
        </p:nvSpPr>
        <p:spPr>
          <a:xfrm>
            <a:off x="1051084" y="3417689"/>
            <a:ext cx="1119188" cy="371832"/>
          </a:xfrm>
          <a:prstGeom prst="roundRect">
            <a:avLst>
              <a:gd name="adj" fmla="val 20497"/>
            </a:avLst>
          </a:prstGeom>
          <a:solidFill>
            <a:srgbClr val="00194D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7172" y="3512820"/>
            <a:ext cx="181451" cy="18145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59349" y="3485674"/>
            <a:ext cx="574834" cy="235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BUYER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51084" y="4044672"/>
            <a:ext cx="5893356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deposits funds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479953"/>
            <a:ext cx="6408063" cy="2116812"/>
          </a:xfrm>
          <a:prstGeom prst="roundRect">
            <a:avLst>
              <a:gd name="adj" fmla="val 4501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9027" y="2510433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101620"/>
          </a:solidFill>
        </p:spPr>
      </p:sp>
      <p:sp>
        <p:nvSpPr>
          <p:cNvPr id="11" name="Shape 8"/>
          <p:cNvSpPr/>
          <p:nvPr/>
        </p:nvSpPr>
        <p:spPr>
          <a:xfrm>
            <a:off x="7685842" y="3417689"/>
            <a:ext cx="1192530" cy="371832"/>
          </a:xfrm>
          <a:prstGeom prst="roundRect">
            <a:avLst>
              <a:gd name="adj" fmla="val 20497"/>
            </a:avLst>
          </a:prstGeom>
          <a:solidFill>
            <a:srgbClr val="00194D"/>
          </a:solidFill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1930" y="3512820"/>
            <a:ext cx="181451" cy="18145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094107" y="3485674"/>
            <a:ext cx="648176" cy="235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SELLER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685842" y="4044672"/>
            <a:ext cx="5893475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delivers goods/services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4823579"/>
            <a:ext cx="6407944" cy="2116812"/>
          </a:xfrm>
          <a:prstGeom prst="roundRect">
            <a:avLst>
              <a:gd name="adj" fmla="val 4501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824270" y="4854059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101620"/>
          </a:solidFill>
        </p:spPr>
      </p:sp>
      <p:sp>
        <p:nvSpPr>
          <p:cNvPr id="17" name="Shape 13"/>
          <p:cNvSpPr/>
          <p:nvPr/>
        </p:nvSpPr>
        <p:spPr>
          <a:xfrm>
            <a:off x="1051084" y="5761315"/>
            <a:ext cx="2633305" cy="371832"/>
          </a:xfrm>
          <a:prstGeom prst="roundRect">
            <a:avLst>
              <a:gd name="adj" fmla="val 20497"/>
            </a:avLst>
          </a:prstGeom>
          <a:solidFill>
            <a:srgbClr val="00194D"/>
          </a:solidFill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172" y="5856446"/>
            <a:ext cx="181451" cy="18145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459349" y="5829300"/>
            <a:ext cx="2088952" cy="235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ARBITRATOR (OPTIONAL)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1051084" y="6388298"/>
            <a:ext cx="5893356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resolves disputes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4823579"/>
            <a:ext cx="6408063" cy="2116812"/>
          </a:xfrm>
          <a:prstGeom prst="roundRect">
            <a:avLst>
              <a:gd name="adj" fmla="val 4501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7459027" y="4854059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101620"/>
          </a:solidFill>
        </p:spPr>
      </p:sp>
      <p:sp>
        <p:nvSpPr>
          <p:cNvPr id="23" name="Shape 18"/>
          <p:cNvSpPr/>
          <p:nvPr/>
        </p:nvSpPr>
        <p:spPr>
          <a:xfrm>
            <a:off x="7685842" y="5761315"/>
            <a:ext cx="1482566" cy="371832"/>
          </a:xfrm>
          <a:prstGeom prst="roundRect">
            <a:avLst>
              <a:gd name="adj" fmla="val 20497"/>
            </a:avLst>
          </a:prstGeom>
          <a:solidFill>
            <a:srgbClr val="00194D"/>
          </a:solidFill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1930" y="5856446"/>
            <a:ext cx="181451" cy="18145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8094107" y="5829300"/>
            <a:ext cx="938213" cy="235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PLATFORM</a:t>
            </a:r>
            <a:endParaRPr lang="en-US" sz="1400" dirty="0"/>
          </a:p>
        </p:txBody>
      </p:sp>
      <p:sp>
        <p:nvSpPr>
          <p:cNvPr id="26" name="Text 20"/>
          <p:cNvSpPr/>
          <p:nvPr/>
        </p:nvSpPr>
        <p:spPr>
          <a:xfrm>
            <a:off x="7685842" y="6388298"/>
            <a:ext cx="5893475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provides UI, not custody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3091"/>
            <a:ext cx="4284821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Dispute Resolution Mechanism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3035379"/>
            <a:ext cx="4196358" cy="1561267"/>
          </a:xfrm>
          <a:prstGeom prst="roundRect">
            <a:avLst>
              <a:gd name="adj" fmla="val 9371"/>
            </a:avLst>
          </a:prstGeom>
          <a:solidFill>
            <a:srgbClr val="101620">
              <a:alpha val="95000"/>
            </a:srgbClr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04899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695218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858572"/>
            <a:ext cx="272177" cy="353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602355"/>
            <a:ext cx="3681770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Triggered when buyer/seller disagree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5216962" y="3035379"/>
            <a:ext cx="4196358" cy="1561267"/>
          </a:xfrm>
          <a:prstGeom prst="roundRect">
            <a:avLst>
              <a:gd name="adj" fmla="val 9371"/>
            </a:avLst>
          </a:prstGeom>
          <a:solidFill>
            <a:srgbClr val="101620">
              <a:alpha val="95000"/>
            </a:srgbClr>
          </a:solidFill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6962" y="3004899"/>
            <a:ext cx="4196358" cy="12192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860" y="2695218"/>
            <a:ext cx="680442" cy="680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78933" y="2858572"/>
            <a:ext cx="272177" cy="353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5474256" y="3602355"/>
            <a:ext cx="3681770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Evidence submission (files, messages, hashes)</a:t>
            </a:r>
            <a:endParaRPr lang="en-US" sz="2200" dirty="0"/>
          </a:p>
        </p:txBody>
      </p:sp>
      <p:sp>
        <p:nvSpPr>
          <p:cNvPr id="13" name="Shape 7"/>
          <p:cNvSpPr/>
          <p:nvPr/>
        </p:nvSpPr>
        <p:spPr>
          <a:xfrm>
            <a:off x="9640133" y="3035379"/>
            <a:ext cx="4196358" cy="1561267"/>
          </a:xfrm>
          <a:prstGeom prst="roundRect">
            <a:avLst>
              <a:gd name="adj" fmla="val 9371"/>
            </a:avLst>
          </a:prstGeom>
          <a:solidFill>
            <a:srgbClr val="101620">
              <a:alpha val="95000"/>
            </a:srgbClr>
          </a:solidFill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0133" y="3004899"/>
            <a:ext cx="4196358" cy="12192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032" y="2695218"/>
            <a:ext cx="680442" cy="68044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1602105" y="2858572"/>
            <a:ext cx="272177" cy="353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9897427" y="3602355"/>
            <a:ext cx="3681770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Community or assigned arbitrator voting</a:t>
            </a:r>
            <a:endParaRPr lang="en-US" sz="2200" dirty="0"/>
          </a:p>
        </p:txBody>
      </p:sp>
      <p:sp>
        <p:nvSpPr>
          <p:cNvPr id="18" name="Shape 10"/>
          <p:cNvSpPr/>
          <p:nvPr/>
        </p:nvSpPr>
        <p:spPr>
          <a:xfrm>
            <a:off x="793790" y="5163622"/>
            <a:ext cx="6407944" cy="1192768"/>
          </a:xfrm>
          <a:prstGeom prst="roundRect">
            <a:avLst>
              <a:gd name="adj" fmla="val 12266"/>
            </a:avLst>
          </a:prstGeom>
          <a:solidFill>
            <a:srgbClr val="101620">
              <a:alpha val="95000"/>
            </a:srgbClr>
          </a:solidFill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33142"/>
            <a:ext cx="6407944" cy="121920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4823460"/>
            <a:ext cx="680442" cy="680442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3861614" y="4986814"/>
            <a:ext cx="272177" cy="353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12"/>
          <p:cNvSpPr/>
          <p:nvPr/>
        </p:nvSpPr>
        <p:spPr>
          <a:xfrm>
            <a:off x="1051084" y="5730597"/>
            <a:ext cx="4521756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Majority decision releases funds</a:t>
            </a:r>
            <a:endParaRPr lang="en-US" sz="2200" dirty="0"/>
          </a:p>
        </p:txBody>
      </p:sp>
      <p:sp>
        <p:nvSpPr>
          <p:cNvPr id="23" name="Shape 13"/>
          <p:cNvSpPr/>
          <p:nvPr/>
        </p:nvSpPr>
        <p:spPr>
          <a:xfrm>
            <a:off x="7428548" y="5163622"/>
            <a:ext cx="6407944" cy="1192768"/>
          </a:xfrm>
          <a:prstGeom prst="roundRect">
            <a:avLst>
              <a:gd name="adj" fmla="val 12266"/>
            </a:avLst>
          </a:prstGeom>
          <a:solidFill>
            <a:srgbClr val="101620">
              <a:alpha val="95000"/>
            </a:srgbClr>
          </a:solidFill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133142"/>
            <a:ext cx="6407944" cy="121920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98" y="4823460"/>
            <a:ext cx="680442" cy="680442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10496371" y="4986814"/>
            <a:ext cx="272177" cy="3537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15"/>
          <p:cNvSpPr/>
          <p:nvPr/>
        </p:nvSpPr>
        <p:spPr>
          <a:xfrm>
            <a:off x="7685842" y="5730597"/>
            <a:ext cx="4071818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All actions recorded on-chain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9403"/>
            <a:ext cx="2939653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Transparency &amp; Trust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71152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61993"/>
            <a:ext cx="4158615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Every transaction is publicly verifiable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93" y="2711529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3561993"/>
            <a:ext cx="4158615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Funds can’t be misused or frozen unfairly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995" y="271152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3561993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 hidden fees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752618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3790" y="5603081"/>
            <a:ext cx="3533061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 platform manipulation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4752618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235893" y="5603081"/>
            <a:ext cx="4158615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Trust shifts from people → code</a:t>
            </a:r>
            <a:endParaRPr lang="en-US"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0918"/>
            <a:ext cx="2990731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Security Architecture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2453045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464" y="2702719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630" y="2889885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3464" y="3609975"/>
            <a:ext cx="3344347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Blockchain immutability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216962" y="2453045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636" y="2702719"/>
            <a:ext cx="680442" cy="68044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3802" y="2889885"/>
            <a:ext cx="306110" cy="30611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66636" y="3609975"/>
            <a:ext cx="303978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Smart contract audits</a:t>
            </a:r>
            <a:endParaRPr lang="en-US" sz="2200" dirty="0"/>
          </a:p>
        </p:txBody>
      </p:sp>
      <p:sp>
        <p:nvSpPr>
          <p:cNvPr id="11" name="Shape 5"/>
          <p:cNvSpPr/>
          <p:nvPr/>
        </p:nvSpPr>
        <p:spPr>
          <a:xfrm>
            <a:off x="9640133" y="2453045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9808" y="2702719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6974" y="2889885"/>
            <a:ext cx="306110" cy="30611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9889808" y="3609975"/>
            <a:ext cx="3697010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Wallet-based identity (no passwords)</a:t>
            </a:r>
            <a:endParaRPr lang="en-US" sz="2200" dirty="0"/>
          </a:p>
        </p:txBody>
      </p:sp>
      <p:sp>
        <p:nvSpPr>
          <p:cNvPr id="15" name="Shape 7"/>
          <p:cNvSpPr/>
          <p:nvPr/>
        </p:nvSpPr>
        <p:spPr>
          <a:xfrm>
            <a:off x="793790" y="4823460"/>
            <a:ext cx="6407944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464" y="5073134"/>
            <a:ext cx="680442" cy="680442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0630" y="5260300"/>
            <a:ext cx="306110" cy="30611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043464" y="5980390"/>
            <a:ext cx="3657243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Cryptographic verification</a:t>
            </a:r>
            <a:endParaRPr lang="en-US" sz="2200" dirty="0"/>
          </a:p>
        </p:txBody>
      </p:sp>
      <p:sp>
        <p:nvSpPr>
          <p:cNvPr id="19" name="Shape 9"/>
          <p:cNvSpPr/>
          <p:nvPr/>
        </p:nvSpPr>
        <p:spPr>
          <a:xfrm>
            <a:off x="7428548" y="4823460"/>
            <a:ext cx="6407944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8222" y="5073134"/>
            <a:ext cx="680442" cy="680442"/>
          </a:xfrm>
          <a:prstGeom prst="rect">
            <a:avLst/>
          </a:prstGeom>
        </p:spPr>
      </p:pic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65388" y="5260300"/>
            <a:ext cx="306110" cy="306110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7678222" y="5980390"/>
            <a:ext cx="3944303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Non-custodial fund handling</a:t>
            </a: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5984"/>
            <a:ext cx="2984183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Tech Stack (Example)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3091458"/>
            <a:ext cx="3402330" cy="4423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Frontend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60589"/>
            <a:ext cx="6244709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React / Next.js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34683"/>
            <a:ext cx="6244709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Tailwind / Material UI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56296"/>
            <a:ext cx="3402330" cy="4423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Backend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5325428"/>
            <a:ext cx="6244709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Node.js (API layer)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99522"/>
            <a:ext cx="6244709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IPFS (file storage)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091458"/>
            <a:ext cx="3402330" cy="4423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Blockchain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760589"/>
            <a:ext cx="6244709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Ethereum / Polygon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134683"/>
            <a:ext cx="6244709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Solidity smart contracts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656296"/>
            <a:ext cx="3402330" cy="4423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Wallets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599521" y="5325428"/>
            <a:ext cx="6244709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MetaMask / WalletConnect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3647"/>
            <a:ext cx="2743795" cy="3567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Use Cases</a:t>
            </a:r>
            <a:endParaRPr lang="en-US" sz="2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0463" y="1412915"/>
            <a:ext cx="329208" cy="3292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1495" y="1399342"/>
            <a:ext cx="2963585" cy="3567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Freelancing platforms</a:t>
            </a: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0463" y="2524006"/>
            <a:ext cx="329208" cy="3292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81495" y="2510433"/>
            <a:ext cx="3295412" cy="3567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NFT &amp; digital asset sales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0463" y="3635097"/>
            <a:ext cx="329208" cy="32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81495" y="3621524"/>
            <a:ext cx="4143137" cy="3567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Real estate token transactions</a:t>
            </a:r>
            <a:endParaRPr lang="en-US" sz="21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0463" y="4746188"/>
            <a:ext cx="329208" cy="3292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481495" y="4732615"/>
            <a:ext cx="3173968" cy="3567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Cross-border payments</a:t>
            </a:r>
            <a:endParaRPr lang="en-US" sz="21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0463" y="5857280"/>
            <a:ext cx="329208" cy="3292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481495" y="5843707"/>
            <a:ext cx="3481983" cy="3567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Marketplace transactions</a:t>
            </a:r>
            <a:endParaRPr lang="en-US" sz="21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0463" y="6968371"/>
            <a:ext cx="329208" cy="32920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481495" y="6954798"/>
            <a:ext cx="3683913" cy="3567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Startup funding milestones</a:t>
            </a:r>
            <a:endParaRPr lang="en-US" sz="21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5153"/>
            <a:ext cx="3841671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Advantages of OpenEscrow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2997279"/>
            <a:ext cx="6407944" cy="867847"/>
          </a:xfrm>
          <a:prstGeom prst="roundRect">
            <a:avLst>
              <a:gd name="adj" fmla="val 6272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3246953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 central authority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28548" y="2997279"/>
            <a:ext cx="6408063" cy="867847"/>
          </a:xfrm>
          <a:prstGeom prst="roundRect">
            <a:avLst>
              <a:gd name="adj" fmla="val 6272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678222" y="3246953"/>
            <a:ext cx="3365063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Lower transaction costs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091940"/>
            <a:ext cx="6407944" cy="867847"/>
          </a:xfrm>
          <a:prstGeom prst="roundRect">
            <a:avLst>
              <a:gd name="adj" fmla="val 6272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3464" y="4341614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Faster settlements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28548" y="4091940"/>
            <a:ext cx="6408063" cy="867847"/>
          </a:xfrm>
          <a:prstGeom prst="roundRect">
            <a:avLst>
              <a:gd name="adj" fmla="val 6272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78222" y="4341614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Global accessibility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5186601"/>
            <a:ext cx="6407944" cy="867847"/>
          </a:xfrm>
          <a:prstGeom prst="roundRect">
            <a:avLst>
              <a:gd name="adj" fmla="val 6272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3464" y="5436275"/>
            <a:ext cx="2942272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Censorship-resistant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428548" y="5186601"/>
            <a:ext cx="6408063" cy="867847"/>
          </a:xfrm>
          <a:prstGeom prst="roundRect">
            <a:avLst>
              <a:gd name="adj" fmla="val 6272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78222" y="5436275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Highly scalable</a:t>
            </a:r>
            <a:endParaRPr lang="en-US" sz="2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7030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Comparison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16254"/>
            <a:ext cx="7622143" cy="5897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Traditional Escrow vs OpenEscrow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346133"/>
            <a:ext cx="13042821" cy="2926318"/>
          </a:xfrm>
          <a:prstGeom prst="roundRect">
            <a:avLst>
              <a:gd name="adj" fmla="val 325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53753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1028224" y="3497461"/>
            <a:ext cx="605635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Centralized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497461"/>
            <a:ext cx="605635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Decentralized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935968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1028224" y="4079677"/>
            <a:ext cx="605635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 fees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4079677"/>
            <a:ext cx="605635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Low fees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518184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1028224" y="4661892"/>
            <a:ext cx="605635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Manual process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4661892"/>
            <a:ext cx="605635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Automated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100399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5" name="Text 13"/>
          <p:cNvSpPr/>
          <p:nvPr/>
        </p:nvSpPr>
        <p:spPr>
          <a:xfrm>
            <a:off x="1028224" y="5244108"/>
            <a:ext cx="605635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Opaque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5244108"/>
            <a:ext cx="605635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Transparent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682615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1028224" y="5826323"/>
            <a:ext cx="605635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Trust-based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5824" y="5826323"/>
            <a:ext cx="605635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Code-based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2934"/>
            <a:ext cx="3439239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Challenges &amp; Limitations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793790" y="3345061"/>
            <a:ext cx="4196358" cy="883087"/>
          </a:xfrm>
          <a:prstGeom prst="roundRect">
            <a:avLst>
              <a:gd name="adj" fmla="val 16567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3345061"/>
            <a:ext cx="121920" cy="8830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602355"/>
            <a:ext cx="285809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Smart contract bugs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16962" y="3345061"/>
            <a:ext cx="4196358" cy="883087"/>
          </a:xfrm>
          <a:prstGeom prst="roundRect">
            <a:avLst>
              <a:gd name="adj" fmla="val 16567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482" y="3345061"/>
            <a:ext cx="121920" cy="8830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65696" y="3602355"/>
            <a:ext cx="3195876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User education needed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9640133" y="3345061"/>
            <a:ext cx="4196358" cy="883087"/>
          </a:xfrm>
          <a:prstGeom prst="roundRect">
            <a:avLst>
              <a:gd name="adj" fmla="val 16567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9653" y="3345061"/>
            <a:ext cx="121920" cy="88308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88868" y="3602355"/>
            <a:ext cx="3329107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Legal recognition varies</a:t>
            </a:r>
            <a:endParaRPr lang="en-US" sz="2200" dirty="0"/>
          </a:p>
        </p:txBody>
      </p:sp>
      <p:sp>
        <p:nvSpPr>
          <p:cNvPr id="12" name="Shape 7"/>
          <p:cNvSpPr/>
          <p:nvPr/>
        </p:nvSpPr>
        <p:spPr>
          <a:xfrm>
            <a:off x="793790" y="4454962"/>
            <a:ext cx="4196358" cy="1251585"/>
          </a:xfrm>
          <a:prstGeom prst="roundRect">
            <a:avLst>
              <a:gd name="adj" fmla="val 1168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4454962"/>
            <a:ext cx="121920" cy="125158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4712256"/>
            <a:ext cx="3423404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Gas fees on some chains</a:t>
            </a:r>
            <a:endParaRPr lang="en-US" sz="2200" dirty="0"/>
          </a:p>
        </p:txBody>
      </p:sp>
      <p:sp>
        <p:nvSpPr>
          <p:cNvPr id="15" name="Shape 9"/>
          <p:cNvSpPr/>
          <p:nvPr/>
        </p:nvSpPr>
        <p:spPr>
          <a:xfrm>
            <a:off x="5216962" y="4454962"/>
            <a:ext cx="4196358" cy="1251585"/>
          </a:xfrm>
          <a:prstGeom prst="roundRect">
            <a:avLst>
              <a:gd name="adj" fmla="val 1168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4454962"/>
            <a:ext cx="121920" cy="125158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565696" y="4712256"/>
            <a:ext cx="3590330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Dispute arbitration complexity</a:t>
            </a:r>
            <a:endParaRPr lang="en-US" sz="2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22646" y="451485"/>
            <a:ext cx="2192179" cy="2668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6296FF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122646" y="1046678"/>
            <a:ext cx="656749" cy="985123"/>
          </a:xfrm>
          <a:prstGeom prst="roundRect">
            <a:avLst>
              <a:gd name="adj" fmla="val 36001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327910" y="1379101"/>
            <a:ext cx="246221" cy="3201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2943582" y="1210866"/>
            <a:ext cx="3022283" cy="2668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AI-assisted dispute resolution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122646" y="2195989"/>
            <a:ext cx="656749" cy="985123"/>
          </a:xfrm>
          <a:prstGeom prst="roundRect">
            <a:avLst>
              <a:gd name="adj" fmla="val 36001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327910" y="2528411"/>
            <a:ext cx="246221" cy="3201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2943582" y="2360176"/>
            <a:ext cx="2256234" cy="2668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DAO-based arbitration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122646" y="3345299"/>
            <a:ext cx="656749" cy="985123"/>
          </a:xfrm>
          <a:prstGeom prst="roundRect">
            <a:avLst>
              <a:gd name="adj" fmla="val 36001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327910" y="3677722"/>
            <a:ext cx="246221" cy="3201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2943582" y="3509486"/>
            <a:ext cx="2052280" cy="2668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Multi-chain support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122646" y="4494609"/>
            <a:ext cx="656749" cy="985123"/>
          </a:xfrm>
          <a:prstGeom prst="roundRect">
            <a:avLst>
              <a:gd name="adj" fmla="val 36001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7910" y="4827032"/>
            <a:ext cx="246221" cy="3201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4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2943582" y="4658797"/>
            <a:ext cx="2691765" cy="2668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Reputation scoring system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122646" y="5643920"/>
            <a:ext cx="656749" cy="985123"/>
          </a:xfrm>
          <a:prstGeom prst="roundRect">
            <a:avLst>
              <a:gd name="adj" fmla="val 36001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327910" y="5976342"/>
            <a:ext cx="246221" cy="3201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5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2943582" y="5808107"/>
            <a:ext cx="2052280" cy="2668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Fiat on/off ramps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122646" y="6793230"/>
            <a:ext cx="656749" cy="985123"/>
          </a:xfrm>
          <a:prstGeom prst="roundRect">
            <a:avLst>
              <a:gd name="adj" fmla="val 36001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2327910" y="7125653"/>
            <a:ext cx="246221" cy="3201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6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2943582" y="6957417"/>
            <a:ext cx="2052280" cy="2668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Mobile app support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872"/>
            <a:ext cx="5670590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 is Escrow?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51616"/>
            <a:ext cx="4196358" cy="1977271"/>
          </a:xfrm>
          <a:prstGeom prst="roundRect">
            <a:avLst>
              <a:gd name="adj" fmla="val 739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2451616"/>
            <a:ext cx="121920" cy="19772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708910"/>
            <a:ext cx="3590330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Neutral Holding Mechanism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581995"/>
            <a:ext cx="3590330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Escrow is a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neutral holding mechanism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funds or assets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451616"/>
            <a:ext cx="4196358" cy="1977271"/>
          </a:xfrm>
          <a:prstGeom prst="roundRect">
            <a:avLst>
              <a:gd name="adj" fmla="val 739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482" y="2451616"/>
            <a:ext cx="121920" cy="19772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2708910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Bridging Trust Gaps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3213497"/>
            <a:ext cx="3590330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Used when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two parties don’t fully trust each other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451616"/>
            <a:ext cx="4196358" cy="1977271"/>
          </a:xfrm>
          <a:prstGeom prst="roundRect">
            <a:avLst>
              <a:gd name="adj" fmla="val 739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9653" y="2451616"/>
            <a:ext cx="121920" cy="19772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2708910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Conditional Release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3213497"/>
            <a:ext cx="3590330" cy="589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Funds are released only when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predefined conditions are met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769048"/>
            <a:ext cx="3402330" cy="4423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Examples:</a:t>
            </a:r>
            <a:endParaRPr lang="en-US" sz="2650" dirty="0"/>
          </a:p>
        </p:txBody>
      </p:sp>
      <p:sp>
        <p:nvSpPr>
          <p:cNvPr id="16" name="Text 11"/>
          <p:cNvSpPr/>
          <p:nvPr/>
        </p:nvSpPr>
        <p:spPr>
          <a:xfrm>
            <a:off x="793790" y="5551527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Freelance payments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5925622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Online marketplaces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299716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Digital asset transactions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673810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High-value peer-to-peer deals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4618"/>
            <a:ext cx="5747385" cy="5897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Why OpenEscrow Matters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747963"/>
            <a:ext cx="6407944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464" y="2997637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630" y="3184803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3464" y="3904893"/>
            <a:ext cx="526101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Redefines trust in digital transactions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7428548" y="2747963"/>
            <a:ext cx="6408063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222" y="2997637"/>
            <a:ext cx="680442" cy="68044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5388" y="3184803"/>
            <a:ext cx="306110" cy="30611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678222" y="3904893"/>
            <a:ext cx="3452336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Empowers users globally</a:t>
            </a:r>
            <a:endParaRPr lang="en-US" sz="2200" dirty="0"/>
          </a:p>
        </p:txBody>
      </p:sp>
      <p:sp>
        <p:nvSpPr>
          <p:cNvPr id="11" name="Shape 5"/>
          <p:cNvSpPr/>
          <p:nvPr/>
        </p:nvSpPr>
        <p:spPr>
          <a:xfrm>
            <a:off x="793790" y="4749879"/>
            <a:ext cx="6407944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464" y="4999553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0630" y="5186720"/>
            <a:ext cx="306110" cy="30611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043464" y="5906810"/>
            <a:ext cx="5525691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Removes dependency on intermediaries</a:t>
            </a:r>
            <a:endParaRPr lang="en-US" sz="2200" dirty="0"/>
          </a:p>
        </p:txBody>
      </p:sp>
      <p:sp>
        <p:nvSpPr>
          <p:cNvPr id="15" name="Shape 7"/>
          <p:cNvSpPr/>
          <p:nvPr/>
        </p:nvSpPr>
        <p:spPr>
          <a:xfrm>
            <a:off x="7428548" y="4749879"/>
            <a:ext cx="6408063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8222" y="4999553"/>
            <a:ext cx="680442" cy="680442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5388" y="5186720"/>
            <a:ext cx="306110" cy="30611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7678222" y="5906810"/>
            <a:ext cx="4997768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Aligns with the decentralized future</a:t>
            </a:r>
            <a:endParaRPr lang="en-US" sz="2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2175"/>
            <a:ext cx="4536519" cy="5897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05520"/>
            <a:ext cx="130428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OpenEscrow provides: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55469"/>
            <a:ext cx="4196358" cy="1251585"/>
          </a:xfrm>
          <a:prstGeom prst="roundRect">
            <a:avLst>
              <a:gd name="adj" fmla="val 1168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3755469"/>
            <a:ext cx="121920" cy="125158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4012763"/>
            <a:ext cx="3590330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Trust without intermediaries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6962" y="3755469"/>
            <a:ext cx="4196358" cy="1251585"/>
          </a:xfrm>
          <a:prstGeom prst="roundRect">
            <a:avLst>
              <a:gd name="adj" fmla="val 1168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482" y="3755469"/>
            <a:ext cx="121920" cy="12515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4012763"/>
            <a:ext cx="3590330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Secure, transparent transactions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9640133" y="3755469"/>
            <a:ext cx="4196358" cy="1251585"/>
          </a:xfrm>
          <a:prstGeom prst="roundRect">
            <a:avLst>
              <a:gd name="adj" fmla="val 11689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9653" y="3755469"/>
            <a:ext cx="121920" cy="125158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88868" y="4012763"/>
            <a:ext cx="3590330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Scalable and global escrow solution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133951" y="5517356"/>
            <a:ext cx="12702659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“In code we trust.”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5262205"/>
            <a:ext cx="30480" cy="805101"/>
          </a:xfrm>
          <a:prstGeom prst="rect">
            <a:avLst/>
          </a:prstGeom>
          <a:solidFill>
            <a:srgbClr val="6296FF"/>
          </a:solid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3333"/>
            <a:ext cx="7556421" cy="44229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400"/>
              </a:lnSpc>
              <a:buNone/>
            </a:pPr>
            <a:r>
              <a:rPr lang="en-US" sz="133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Thank You</a:t>
            </a:r>
            <a:endParaRPr lang="en-US" sz="13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799"/>
            <a:ext cx="11759684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Problems with Traditional Escrow Systems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87059"/>
            <a:ext cx="113348" cy="1133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3951" y="2059543"/>
            <a:ext cx="3695224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Centralized Intermediaries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09186"/>
            <a:ext cx="113348" cy="1133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33951" y="2881670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High Service Fees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31312"/>
            <a:ext cx="113348" cy="1133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33951" y="3703796"/>
            <a:ext cx="3215997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Slow Settlement Times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653439"/>
            <a:ext cx="113348" cy="11334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33951" y="4525923"/>
            <a:ext cx="2990969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Lack of Transparency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475565"/>
            <a:ext cx="113348" cy="11334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33951" y="5348049"/>
            <a:ext cx="3714393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Manual Dispute Resolution</a:t>
            </a:r>
            <a:endParaRPr lang="en-US" sz="22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6297692"/>
            <a:ext cx="113348" cy="11334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133951" y="6170176"/>
            <a:ext cx="3241834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Risk of Fraud or Misuse</a:t>
            </a:r>
            <a:endParaRPr lang="en-US" sz="22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7119818"/>
            <a:ext cx="113348" cy="113348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133951" y="6992302"/>
            <a:ext cx="4159329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Requires Trust in a Third Party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6609"/>
            <a:ext cx="7172325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The Need for OpenEscrow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37353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464" y="2887028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630" y="3074194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3464" y="3794284"/>
            <a:ext cx="3697010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Growing Digital &amp; Cross-Border Transactions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5216962" y="2637353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636" y="2887028"/>
            <a:ext cx="680442" cy="68044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3802" y="3074194"/>
            <a:ext cx="306110" cy="30611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66636" y="3794284"/>
            <a:ext cx="3417213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Web3 &amp; Crypto Adoption</a:t>
            </a:r>
            <a:endParaRPr lang="en-US" sz="2200" dirty="0"/>
          </a:p>
        </p:txBody>
      </p:sp>
      <p:sp>
        <p:nvSpPr>
          <p:cNvPr id="11" name="Shape 5"/>
          <p:cNvSpPr/>
          <p:nvPr/>
        </p:nvSpPr>
        <p:spPr>
          <a:xfrm>
            <a:off x="9640133" y="2637353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9808" y="2887028"/>
            <a:ext cx="680442" cy="680442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6974" y="3074194"/>
            <a:ext cx="306110" cy="30611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9889808" y="3794284"/>
            <a:ext cx="3697010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Demand for </a:t>
            </a: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Trustless Systems</a:t>
            </a:r>
            <a:endParaRPr lang="en-US" sz="2200" dirty="0"/>
          </a:p>
        </p:txBody>
      </p:sp>
      <p:sp>
        <p:nvSpPr>
          <p:cNvPr id="15" name="Shape 7"/>
          <p:cNvSpPr/>
          <p:nvPr/>
        </p:nvSpPr>
        <p:spPr>
          <a:xfrm>
            <a:off x="793790" y="5007769"/>
            <a:ext cx="6407944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464" y="5257443"/>
            <a:ext cx="680442" cy="680442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0630" y="5444609"/>
            <a:ext cx="306110" cy="30611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043464" y="6164699"/>
            <a:ext cx="5100161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Need for </a:t>
            </a: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Automation &amp; Transparency</a:t>
            </a:r>
            <a:endParaRPr lang="en-US" sz="2200" dirty="0"/>
          </a:p>
        </p:txBody>
      </p:sp>
      <p:sp>
        <p:nvSpPr>
          <p:cNvPr id="19" name="Shape 9"/>
          <p:cNvSpPr/>
          <p:nvPr/>
        </p:nvSpPr>
        <p:spPr>
          <a:xfrm>
            <a:off x="7428548" y="5007769"/>
            <a:ext cx="6407944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222" y="5257443"/>
            <a:ext cx="680442" cy="680442"/>
          </a:xfrm>
          <a:prstGeom prst="rect">
            <a:avLst/>
          </a:prstGeom>
        </p:spPr>
      </p:pic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5388" y="5444609"/>
            <a:ext cx="306110" cy="306110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7678222" y="6164699"/>
            <a:ext cx="5104448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Users Want </a:t>
            </a: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Control Over Their Funds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3971"/>
            <a:ext cx="6044565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What is OpenEscrow?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21248"/>
            <a:ext cx="7556421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OpenEscrow</a:t>
            </a:r>
            <a:r>
              <a:rPr lang="en-US" sz="2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is a: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44898"/>
            <a:ext cx="75564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Decentralized escrow platform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18992"/>
            <a:ext cx="75564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Built on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blockchain technology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93087"/>
            <a:ext cx="75564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Uses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smart contracts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to automate trust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067181"/>
            <a:ext cx="7556421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Open, transparent &amp; verifiable by anyone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617131"/>
            <a:ext cx="7556421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middlemen. Code enforces trust.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9098"/>
            <a:ext cx="5670590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Core Idea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9843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83913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Funds Locked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88500"/>
            <a:ext cx="606778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Funds are locked in a </a:t>
            </a: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smart contract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549843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83913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Conditions Defined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88500"/>
            <a:ext cx="606778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Conditions are defined at escrow creation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10113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44183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Automatic Release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48770"/>
            <a:ext cx="606778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Funds release automatically when conditions are met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10113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44183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Dispute Handling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48770"/>
            <a:ext cx="6067782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Disputes handled via </a:t>
            </a: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on-chain mechanisms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108"/>
            <a:ext cx="5670590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24385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94315"/>
            <a:ext cx="4158615" cy="736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Smart Contract–Based Escrow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93" y="2243852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3094315"/>
            <a:ext cx="3542467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Transparent Transactions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995" y="224385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3094315"/>
            <a:ext cx="3357443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Multi-Party Involvement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284940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3790" y="5135404"/>
            <a:ext cx="3739634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Dispute Resolution System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4284940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235893" y="5135404"/>
            <a:ext cx="4012763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Wallet-Based Authentication</a:t>
            </a:r>
            <a:endParaRPr lang="en-US" sz="22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995" y="4284940"/>
            <a:ext cx="566976" cy="56697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9677995" y="5135404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Immutable Records</a:t>
            </a:r>
            <a:endParaRPr lang="en-US" sz="22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957530"/>
            <a:ext cx="566976" cy="566976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93790" y="6807994"/>
            <a:ext cx="3657719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Open-Source Architecture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660"/>
            <a:ext cx="8560237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How OpenEscrow Works (Flow)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585" y="1899404"/>
            <a:ext cx="12889230" cy="56215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94362" y="2158686"/>
            <a:ext cx="2791147" cy="381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Create Contract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894362" y="2644528"/>
            <a:ext cx="2791147" cy="5869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Buyer initiates an escrow agreement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0661937" y="3032549"/>
            <a:ext cx="2791147" cy="381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Deposit Funds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0661937" y="3518391"/>
            <a:ext cx="2791147" cy="5869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Buyer transfers payment into escrow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177011" y="4036840"/>
            <a:ext cx="2791147" cy="381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Complete Delivery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177011" y="4522683"/>
            <a:ext cx="2791147" cy="5869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Seller fulfills the task or delivery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0661937" y="5249815"/>
            <a:ext cx="2791147" cy="381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Confirm Receipt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0661937" y="5735657"/>
            <a:ext cx="2791147" cy="5869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Buyer verifies completion and approves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2429114" y="6188893"/>
            <a:ext cx="2791147" cy="381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Release or Dispute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2429114" y="6674735"/>
            <a:ext cx="2791147" cy="5869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Smart contract pays or triggers arbitration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358"/>
            <a:ext cx="8882896" cy="7371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Smart Contracts in OpenEscrow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27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2597944"/>
            <a:ext cx="3928943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Automatically Enforce Rules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30906" y="3561874"/>
            <a:ext cx="4313158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 Human Intervention Needed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454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0906" y="4525804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Tamper-Proof Logic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4188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489734"/>
            <a:ext cx="2835235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Fully Auditable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63828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30906" y="6453664"/>
            <a:ext cx="4270653" cy="3684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Eliminates Bias and Corruption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3869</Words>
  <Application>WPS Presentation</Application>
  <PresentationFormat>On-screen Show (16:9)</PresentationFormat>
  <Paragraphs>344</Paragraphs>
  <Slides>22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SimSun</vt:lpstr>
      <vt:lpstr>Wingdings</vt:lpstr>
      <vt:lpstr>Geist Bold</vt:lpstr>
      <vt:lpstr>Segoe Print</vt:lpstr>
      <vt:lpstr>Geist Bold</vt:lpstr>
      <vt:lpstr>Geist Bold</vt:lpstr>
      <vt:lpstr>Geist</vt:lpstr>
      <vt:lpstr>Geist</vt:lpstr>
      <vt:lpstr>Geist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google1591875888</cp:lastModifiedBy>
  <cp:revision>2</cp:revision>
  <dcterms:created xsi:type="dcterms:W3CDTF">2026-01-12T15:35:00Z</dcterms:created>
  <dcterms:modified xsi:type="dcterms:W3CDTF">2026-01-12T15:46:25Z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A7224B0C857B46E49887CC3730EE7FF5_12</vt:lpwstr>
  </property>
  <property fmtid="{D5CDD505-2E9C-101B-9397-08002B2CF9AE}" pid="3" name="KSOProductBuildVer">
    <vt:lpwstr>2057-12.2.0.23196</vt:lpwstr>
  </property>
</Properties>
</file>